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8760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64037" y="1385292"/>
            <a:ext cx="7415927" cy="319397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8384"/>
              </a:lnSpc>
              <a:buNone/>
            </a:pPr>
            <a:r>
              <a:rPr lang="en-US" sz="6707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 to Phishing Awareness</a:t>
            </a:r>
            <a:endParaRPr lang="en-US" sz="6707" dirty="0"/>
          </a:p>
        </p:txBody>
      </p:sp>
      <p:sp>
        <p:nvSpPr>
          <p:cNvPr id="6" name="Text 2"/>
          <p:cNvSpPr/>
          <p:nvPr/>
        </p:nvSpPr>
        <p:spPr>
          <a:xfrm>
            <a:off x="864037" y="4949547"/>
            <a:ext cx="7415927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Phishing attacks are a significant threat to individuals and organizations. This training will provide you with the knowledge and skills to identify and avoid these attacks.</a:t>
            </a:r>
            <a:endParaRPr lang="en-US" sz="1944" dirty="0"/>
          </a:p>
        </p:txBody>
      </p:sp>
      <p:sp>
        <p:nvSpPr>
          <p:cNvPr id="7" name="Shape 3"/>
          <p:cNvSpPr/>
          <p:nvPr/>
        </p:nvSpPr>
        <p:spPr>
          <a:xfrm>
            <a:off x="864037" y="6430804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9" name="Text 4"/>
          <p:cNvSpPr/>
          <p:nvPr/>
        </p:nvSpPr>
        <p:spPr>
          <a:xfrm>
            <a:off x="1382316" y="6412349"/>
            <a:ext cx="2018228" cy="43195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402"/>
              </a:lnSpc>
              <a:buNone/>
            </a:pPr>
            <a:r>
              <a:rPr lang="en-US" sz="2430" dirty="0">
                <a:solidFill>
                  <a:schemeClr val="bg1"/>
                </a:solidFill>
              </a:rPr>
              <a:t>By Majd Ziada</a:t>
            </a:r>
          </a:p>
          <a:p>
            <a:pPr marL="0" indent="0" algn="l">
              <a:lnSpc>
                <a:spcPts val="3402"/>
              </a:lnSpc>
              <a:buNone/>
            </a:pPr>
            <a:endParaRPr lang="en-US" sz="243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46363" y="977503"/>
            <a:ext cx="6152793" cy="58912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40"/>
              </a:lnSpc>
              <a:buNone/>
            </a:pPr>
            <a:r>
              <a:rPr lang="en-US" sz="3712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Defining Phishing Attacks</a:t>
            </a:r>
            <a:endParaRPr lang="en-US" sz="3712" dirty="0"/>
          </a:p>
        </p:txBody>
      </p:sp>
      <p:sp>
        <p:nvSpPr>
          <p:cNvPr id="6" name="Text 2"/>
          <p:cNvSpPr/>
          <p:nvPr/>
        </p:nvSpPr>
        <p:spPr>
          <a:xfrm>
            <a:off x="6146363" y="1849398"/>
            <a:ext cx="7824073" cy="603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6"/>
              </a:lnSpc>
              <a:buNone/>
            </a:pPr>
            <a:r>
              <a:rPr lang="en-US" sz="148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Phishing attacks are attempts to steal sensitive information, such as usernames, passwords, or credit card numbers, by disguising as legitimate entities.</a:t>
            </a:r>
            <a:endParaRPr lang="en-US" sz="1485" dirty="0"/>
          </a:p>
        </p:txBody>
      </p:sp>
      <p:sp>
        <p:nvSpPr>
          <p:cNvPr id="7" name="Shape 3"/>
          <p:cNvSpPr/>
          <p:nvPr/>
        </p:nvSpPr>
        <p:spPr>
          <a:xfrm>
            <a:off x="6146363" y="2664857"/>
            <a:ext cx="7824073" cy="1403390"/>
          </a:xfrm>
          <a:prstGeom prst="roundRect">
            <a:avLst>
              <a:gd name="adj" fmla="val 6047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342459" y="2860953"/>
            <a:ext cx="2357080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0"/>
              </a:lnSpc>
              <a:buNone/>
            </a:pPr>
            <a:r>
              <a:rPr lang="en-US" sz="185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Email Phishing</a:t>
            </a:r>
            <a:endParaRPr lang="en-US" sz="1856" dirty="0"/>
          </a:p>
        </p:txBody>
      </p:sp>
      <p:sp>
        <p:nvSpPr>
          <p:cNvPr id="9" name="Text 5"/>
          <p:cNvSpPr/>
          <p:nvPr/>
        </p:nvSpPr>
        <p:spPr>
          <a:xfrm>
            <a:off x="6342459" y="3268742"/>
            <a:ext cx="7431881" cy="603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6"/>
              </a:lnSpc>
              <a:buNone/>
            </a:pPr>
            <a:r>
              <a:rPr lang="en-US" sz="148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Fraudulent emails that appear to be from legitimate sources, like banks, social media, or government agencies.</a:t>
            </a:r>
            <a:endParaRPr lang="en-US" sz="1485" dirty="0"/>
          </a:p>
        </p:txBody>
      </p:sp>
      <p:sp>
        <p:nvSpPr>
          <p:cNvPr id="10" name="Shape 6"/>
          <p:cNvSpPr/>
          <p:nvPr/>
        </p:nvSpPr>
        <p:spPr>
          <a:xfrm>
            <a:off x="6146363" y="4256723"/>
            <a:ext cx="7824073" cy="1403390"/>
          </a:xfrm>
          <a:prstGeom prst="roundRect">
            <a:avLst>
              <a:gd name="adj" fmla="val 6047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6342459" y="4452818"/>
            <a:ext cx="2357080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0"/>
              </a:lnSpc>
              <a:buNone/>
            </a:pPr>
            <a:r>
              <a:rPr lang="en-US" sz="185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SMS Phishing</a:t>
            </a:r>
            <a:endParaRPr lang="en-US" sz="1856" dirty="0"/>
          </a:p>
        </p:txBody>
      </p:sp>
      <p:sp>
        <p:nvSpPr>
          <p:cNvPr id="12" name="Text 8"/>
          <p:cNvSpPr/>
          <p:nvPr/>
        </p:nvSpPr>
        <p:spPr>
          <a:xfrm>
            <a:off x="6342459" y="4860608"/>
            <a:ext cx="7431881" cy="603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6"/>
              </a:lnSpc>
              <a:buNone/>
            </a:pPr>
            <a:r>
              <a:rPr lang="en-US" sz="148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Text messages that mimic legitimate communications, attempting to trick users into clicking malicious links.</a:t>
            </a:r>
            <a:endParaRPr lang="en-US" sz="1485" dirty="0"/>
          </a:p>
        </p:txBody>
      </p:sp>
      <p:sp>
        <p:nvSpPr>
          <p:cNvPr id="13" name="Shape 9"/>
          <p:cNvSpPr/>
          <p:nvPr/>
        </p:nvSpPr>
        <p:spPr>
          <a:xfrm>
            <a:off x="6146363" y="5848588"/>
            <a:ext cx="7824073" cy="1403390"/>
          </a:xfrm>
          <a:prstGeom prst="roundRect">
            <a:avLst>
              <a:gd name="adj" fmla="val 6047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342459" y="6044684"/>
            <a:ext cx="2357080" cy="29468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320"/>
              </a:lnSpc>
              <a:buNone/>
            </a:pPr>
            <a:r>
              <a:rPr lang="en-US" sz="1856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Website Phishing</a:t>
            </a:r>
            <a:endParaRPr lang="en-US" sz="1856" dirty="0"/>
          </a:p>
        </p:txBody>
      </p:sp>
      <p:sp>
        <p:nvSpPr>
          <p:cNvPr id="15" name="Text 11"/>
          <p:cNvSpPr/>
          <p:nvPr/>
        </p:nvSpPr>
        <p:spPr>
          <a:xfrm>
            <a:off x="6342459" y="6452473"/>
            <a:ext cx="7431881" cy="60340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76"/>
              </a:lnSpc>
              <a:buNone/>
            </a:pPr>
            <a:r>
              <a:rPr lang="en-US" sz="148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Fake websites designed to look like legitimate websites, such as online stores or financial institutions.</a:t>
            </a:r>
            <a:endParaRPr lang="en-US" sz="1485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9244" y="1045726"/>
            <a:ext cx="5818942" cy="55280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354"/>
              </a:lnSpc>
              <a:buNone/>
            </a:pPr>
            <a:r>
              <a:rPr lang="en-US" sz="348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Common Phishing Tactics</a:t>
            </a:r>
            <a:endParaRPr lang="en-US" sz="3483" dirty="0"/>
          </a:p>
        </p:txBody>
      </p:sp>
      <p:sp>
        <p:nvSpPr>
          <p:cNvPr id="6" name="Text 2"/>
          <p:cNvSpPr/>
          <p:nvPr/>
        </p:nvSpPr>
        <p:spPr>
          <a:xfrm>
            <a:off x="619244" y="1863923"/>
            <a:ext cx="7905512" cy="2830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9"/>
              </a:lnSpc>
              <a:buNone/>
            </a:pPr>
            <a:r>
              <a:rPr lang="en-US" sz="139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Phishers use a variety of tactics to trick victims into revealing sensitive information.</a:t>
            </a:r>
            <a:endParaRPr lang="en-US" sz="1393" dirty="0"/>
          </a:p>
        </p:txBody>
      </p:sp>
      <p:sp>
        <p:nvSpPr>
          <p:cNvPr id="7" name="Shape 3"/>
          <p:cNvSpPr/>
          <p:nvPr/>
        </p:nvSpPr>
        <p:spPr>
          <a:xfrm>
            <a:off x="619244" y="2544842"/>
            <a:ext cx="398026" cy="398026"/>
          </a:xfrm>
          <a:prstGeom prst="roundRect">
            <a:avLst>
              <a:gd name="adj" fmla="val 20004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770334" y="2611160"/>
            <a:ext cx="95845" cy="2653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90"/>
              </a:lnSpc>
              <a:buNone/>
            </a:pPr>
            <a:r>
              <a:rPr lang="en-US" sz="209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090" dirty="0"/>
          </a:p>
        </p:txBody>
      </p:sp>
      <p:sp>
        <p:nvSpPr>
          <p:cNvPr id="9" name="Text 5"/>
          <p:cNvSpPr/>
          <p:nvPr/>
        </p:nvSpPr>
        <p:spPr>
          <a:xfrm>
            <a:off x="1194197" y="2544842"/>
            <a:ext cx="2211586" cy="276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7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Urgency</a:t>
            </a:r>
            <a:endParaRPr lang="en-US" sz="1741" dirty="0"/>
          </a:p>
        </p:txBody>
      </p:sp>
      <p:sp>
        <p:nvSpPr>
          <p:cNvPr id="10" name="Text 6"/>
          <p:cNvSpPr/>
          <p:nvPr/>
        </p:nvSpPr>
        <p:spPr>
          <a:xfrm>
            <a:off x="1194197" y="2927390"/>
            <a:ext cx="7330559" cy="5660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9"/>
              </a:lnSpc>
              <a:buNone/>
            </a:pPr>
            <a:r>
              <a:rPr lang="en-US" sz="139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Creating a sense of urgency or fear to encourage immediate action without careful consideration.</a:t>
            </a:r>
            <a:endParaRPr lang="en-US" sz="1393" dirty="0"/>
          </a:p>
        </p:txBody>
      </p:sp>
      <p:sp>
        <p:nvSpPr>
          <p:cNvPr id="11" name="Shape 7"/>
          <p:cNvSpPr/>
          <p:nvPr/>
        </p:nvSpPr>
        <p:spPr>
          <a:xfrm>
            <a:off x="619244" y="3869293"/>
            <a:ext cx="398026" cy="398026"/>
          </a:xfrm>
          <a:prstGeom prst="roundRect">
            <a:avLst>
              <a:gd name="adj" fmla="val 20004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742831" y="3935611"/>
            <a:ext cx="150733" cy="2653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90"/>
              </a:lnSpc>
              <a:buNone/>
            </a:pPr>
            <a:r>
              <a:rPr lang="en-US" sz="209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090" dirty="0"/>
          </a:p>
        </p:txBody>
      </p:sp>
      <p:sp>
        <p:nvSpPr>
          <p:cNvPr id="13" name="Text 9"/>
          <p:cNvSpPr/>
          <p:nvPr/>
        </p:nvSpPr>
        <p:spPr>
          <a:xfrm>
            <a:off x="1194197" y="3869293"/>
            <a:ext cx="2211586" cy="276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7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Scarcity</a:t>
            </a:r>
            <a:endParaRPr lang="en-US" sz="1741" dirty="0"/>
          </a:p>
        </p:txBody>
      </p:sp>
      <p:sp>
        <p:nvSpPr>
          <p:cNvPr id="14" name="Text 10"/>
          <p:cNvSpPr/>
          <p:nvPr/>
        </p:nvSpPr>
        <p:spPr>
          <a:xfrm>
            <a:off x="1194197" y="4251841"/>
            <a:ext cx="7330559" cy="28301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29"/>
              </a:lnSpc>
              <a:buNone/>
            </a:pPr>
            <a:r>
              <a:rPr lang="en-US" sz="139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Claiming limited availability or a time-sensitive offer to pressure victims into clicking links.</a:t>
            </a:r>
            <a:endParaRPr lang="en-US" sz="1393" dirty="0"/>
          </a:p>
        </p:txBody>
      </p:sp>
      <p:sp>
        <p:nvSpPr>
          <p:cNvPr id="15" name="Shape 11"/>
          <p:cNvSpPr/>
          <p:nvPr/>
        </p:nvSpPr>
        <p:spPr>
          <a:xfrm>
            <a:off x="619244" y="4910733"/>
            <a:ext cx="398026" cy="398026"/>
          </a:xfrm>
          <a:prstGeom prst="roundRect">
            <a:avLst>
              <a:gd name="adj" fmla="val 20004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743426" y="4977051"/>
            <a:ext cx="149662" cy="2653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90"/>
              </a:lnSpc>
              <a:buNone/>
            </a:pPr>
            <a:r>
              <a:rPr lang="en-US" sz="209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090" dirty="0"/>
          </a:p>
        </p:txBody>
      </p:sp>
      <p:sp>
        <p:nvSpPr>
          <p:cNvPr id="17" name="Text 13"/>
          <p:cNvSpPr/>
          <p:nvPr/>
        </p:nvSpPr>
        <p:spPr>
          <a:xfrm>
            <a:off x="1194197" y="4910733"/>
            <a:ext cx="2211586" cy="276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7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Social Engineering</a:t>
            </a:r>
            <a:endParaRPr lang="en-US" sz="1741" dirty="0"/>
          </a:p>
        </p:txBody>
      </p:sp>
      <p:sp>
        <p:nvSpPr>
          <p:cNvPr id="18" name="Text 14"/>
          <p:cNvSpPr/>
          <p:nvPr/>
        </p:nvSpPr>
        <p:spPr>
          <a:xfrm>
            <a:off x="1194197" y="5293281"/>
            <a:ext cx="7330559" cy="5660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9"/>
              </a:lnSpc>
              <a:buNone/>
            </a:pPr>
            <a:r>
              <a:rPr lang="en-US" sz="139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Exploiting human psychology and social cues to build trust and manipulate victims into revealing information.</a:t>
            </a:r>
            <a:endParaRPr lang="en-US" sz="1393" dirty="0"/>
          </a:p>
        </p:txBody>
      </p:sp>
      <p:sp>
        <p:nvSpPr>
          <p:cNvPr id="19" name="Shape 15"/>
          <p:cNvSpPr/>
          <p:nvPr/>
        </p:nvSpPr>
        <p:spPr>
          <a:xfrm>
            <a:off x="619244" y="6235184"/>
            <a:ext cx="398026" cy="398026"/>
          </a:xfrm>
          <a:prstGeom prst="roundRect">
            <a:avLst>
              <a:gd name="adj" fmla="val 20004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730568" y="6301502"/>
            <a:ext cx="175379" cy="26539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90"/>
              </a:lnSpc>
              <a:buNone/>
            </a:pPr>
            <a:r>
              <a:rPr lang="en-US" sz="2090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090" dirty="0"/>
          </a:p>
        </p:txBody>
      </p:sp>
      <p:sp>
        <p:nvSpPr>
          <p:cNvPr id="21" name="Text 17"/>
          <p:cNvSpPr/>
          <p:nvPr/>
        </p:nvSpPr>
        <p:spPr>
          <a:xfrm>
            <a:off x="1194197" y="6235184"/>
            <a:ext cx="2211586" cy="276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7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Personalization</a:t>
            </a:r>
            <a:endParaRPr lang="en-US" sz="1741" dirty="0"/>
          </a:p>
        </p:txBody>
      </p:sp>
      <p:sp>
        <p:nvSpPr>
          <p:cNvPr id="22" name="Text 18"/>
          <p:cNvSpPr/>
          <p:nvPr/>
        </p:nvSpPr>
        <p:spPr>
          <a:xfrm>
            <a:off x="1194197" y="6617732"/>
            <a:ext cx="7330559" cy="5660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29"/>
              </a:lnSpc>
              <a:buNone/>
            </a:pPr>
            <a:r>
              <a:rPr lang="en-US" sz="1393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Using personal information, like names or addresses, to make attacks appear more legitimate and convincing.</a:t>
            </a:r>
            <a:endParaRPr lang="en-US" sz="1393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91238" y="814507"/>
            <a:ext cx="6906220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Recognizing Phishing Attempts</a:t>
            </a:r>
            <a:endParaRPr lang="en-US" sz="3402" dirty="0"/>
          </a:p>
        </p:txBody>
      </p:sp>
      <p:sp>
        <p:nvSpPr>
          <p:cNvPr id="6" name="Text 2"/>
          <p:cNvSpPr/>
          <p:nvPr/>
        </p:nvSpPr>
        <p:spPr>
          <a:xfrm>
            <a:off x="6091238" y="161377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It's crucial to be vigilant and critically assess any suspicious communications.</a:t>
            </a:r>
            <a:endParaRPr lang="en-US" sz="1361" dirty="0"/>
          </a:p>
        </p:txBody>
      </p:sp>
      <p:sp>
        <p:nvSpPr>
          <p:cNvPr id="7" name="Shape 3"/>
          <p:cNvSpPr/>
          <p:nvPr/>
        </p:nvSpPr>
        <p:spPr>
          <a:xfrm>
            <a:off x="6333173" y="2084665"/>
            <a:ext cx="34528" cy="5330428"/>
          </a:xfrm>
          <a:prstGeom prst="roundRect">
            <a:avLst>
              <a:gd name="adj" fmla="val 225237"/>
            </a:avLst>
          </a:prstGeom>
          <a:solidFill>
            <a:srgbClr val="552C86"/>
          </a:solidFill>
          <a:ln/>
        </p:spPr>
      </p:sp>
      <p:sp>
        <p:nvSpPr>
          <p:cNvPr id="8" name="Shape 4"/>
          <p:cNvSpPr/>
          <p:nvPr/>
        </p:nvSpPr>
        <p:spPr>
          <a:xfrm>
            <a:off x="6544806" y="2456021"/>
            <a:ext cx="604837" cy="34528"/>
          </a:xfrm>
          <a:prstGeom prst="roundRect">
            <a:avLst>
              <a:gd name="adj" fmla="val 225237"/>
            </a:avLst>
          </a:prstGeom>
          <a:solidFill>
            <a:srgbClr val="552C86"/>
          </a:solidFill>
          <a:ln/>
        </p:spPr>
      </p:sp>
      <p:sp>
        <p:nvSpPr>
          <p:cNvPr id="9" name="Shape 5"/>
          <p:cNvSpPr/>
          <p:nvPr/>
        </p:nvSpPr>
        <p:spPr>
          <a:xfrm>
            <a:off x="6156067" y="2278975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6303585" y="2343745"/>
            <a:ext cx="93583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041" dirty="0"/>
          </a:p>
        </p:txBody>
      </p:sp>
      <p:sp>
        <p:nvSpPr>
          <p:cNvPr id="11" name="Text 7"/>
          <p:cNvSpPr/>
          <p:nvPr/>
        </p:nvSpPr>
        <p:spPr>
          <a:xfrm>
            <a:off x="7300913" y="2257425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Check the Sender</a:t>
            </a:r>
            <a:endParaRPr lang="en-US" sz="1701" dirty="0"/>
          </a:p>
        </p:txBody>
      </p:sp>
      <p:sp>
        <p:nvSpPr>
          <p:cNvPr id="12" name="Text 8"/>
          <p:cNvSpPr/>
          <p:nvPr/>
        </p:nvSpPr>
        <p:spPr>
          <a:xfrm>
            <a:off x="7300913" y="2630924"/>
            <a:ext cx="6724650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Verify the sender's email address, phone number, or website address for legitimacy.</a:t>
            </a:r>
            <a:endParaRPr lang="en-US" sz="1361" dirty="0"/>
          </a:p>
        </p:txBody>
      </p:sp>
      <p:sp>
        <p:nvSpPr>
          <p:cNvPr id="13" name="Shape 9"/>
          <p:cNvSpPr/>
          <p:nvPr/>
        </p:nvSpPr>
        <p:spPr>
          <a:xfrm>
            <a:off x="6544806" y="3624382"/>
            <a:ext cx="604837" cy="34528"/>
          </a:xfrm>
          <a:prstGeom prst="roundRect">
            <a:avLst>
              <a:gd name="adj" fmla="val 225237"/>
            </a:avLst>
          </a:prstGeom>
          <a:solidFill>
            <a:srgbClr val="552C86"/>
          </a:solidFill>
          <a:ln/>
        </p:spPr>
      </p:sp>
      <p:sp>
        <p:nvSpPr>
          <p:cNvPr id="14" name="Shape 10"/>
          <p:cNvSpPr/>
          <p:nvPr/>
        </p:nvSpPr>
        <p:spPr>
          <a:xfrm>
            <a:off x="6156067" y="3447336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6276796" y="3512106"/>
            <a:ext cx="147280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041" dirty="0"/>
          </a:p>
        </p:txBody>
      </p:sp>
      <p:sp>
        <p:nvSpPr>
          <p:cNvPr id="16" name="Text 12"/>
          <p:cNvSpPr/>
          <p:nvPr/>
        </p:nvSpPr>
        <p:spPr>
          <a:xfrm>
            <a:off x="7300913" y="3425785"/>
            <a:ext cx="3038832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Look for Grammatical Errors</a:t>
            </a:r>
            <a:endParaRPr lang="en-US" sz="1701" dirty="0"/>
          </a:p>
        </p:txBody>
      </p:sp>
      <p:sp>
        <p:nvSpPr>
          <p:cNvPr id="17" name="Text 13"/>
          <p:cNvSpPr/>
          <p:nvPr/>
        </p:nvSpPr>
        <p:spPr>
          <a:xfrm>
            <a:off x="7300913" y="3799284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Phishing emails often have poor grammar or spelling mistakes, indicating a lack of authenticity.</a:t>
            </a:r>
            <a:endParaRPr lang="en-US" sz="1361" dirty="0"/>
          </a:p>
        </p:txBody>
      </p:sp>
      <p:sp>
        <p:nvSpPr>
          <p:cNvPr id="18" name="Shape 14"/>
          <p:cNvSpPr/>
          <p:nvPr/>
        </p:nvSpPr>
        <p:spPr>
          <a:xfrm>
            <a:off x="6544806" y="5069324"/>
            <a:ext cx="604837" cy="34528"/>
          </a:xfrm>
          <a:prstGeom prst="roundRect">
            <a:avLst>
              <a:gd name="adj" fmla="val 225237"/>
            </a:avLst>
          </a:prstGeom>
          <a:solidFill>
            <a:srgbClr val="552C86"/>
          </a:solidFill>
          <a:ln/>
        </p:spPr>
      </p:sp>
      <p:sp>
        <p:nvSpPr>
          <p:cNvPr id="19" name="Shape 15"/>
          <p:cNvSpPr/>
          <p:nvPr/>
        </p:nvSpPr>
        <p:spPr>
          <a:xfrm>
            <a:off x="6156067" y="4892278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20" name="Text 16"/>
          <p:cNvSpPr/>
          <p:nvPr/>
        </p:nvSpPr>
        <p:spPr>
          <a:xfrm>
            <a:off x="6277273" y="4957048"/>
            <a:ext cx="146209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041" dirty="0"/>
          </a:p>
        </p:txBody>
      </p:sp>
      <p:sp>
        <p:nvSpPr>
          <p:cNvPr id="21" name="Text 17"/>
          <p:cNvSpPr/>
          <p:nvPr/>
        </p:nvSpPr>
        <p:spPr>
          <a:xfrm>
            <a:off x="7300913" y="487072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Hover Over Links</a:t>
            </a:r>
            <a:endParaRPr lang="en-US" sz="1701" dirty="0"/>
          </a:p>
        </p:txBody>
      </p:sp>
      <p:sp>
        <p:nvSpPr>
          <p:cNvPr id="22" name="Text 18"/>
          <p:cNvSpPr/>
          <p:nvPr/>
        </p:nvSpPr>
        <p:spPr>
          <a:xfrm>
            <a:off x="7300913" y="5244227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Before clicking on any links, hover your mouse over them to see the actual URL displayed in the status bar.</a:t>
            </a:r>
            <a:endParaRPr lang="en-US" sz="1361" dirty="0"/>
          </a:p>
        </p:txBody>
      </p:sp>
      <p:sp>
        <p:nvSpPr>
          <p:cNvPr id="23" name="Shape 19"/>
          <p:cNvSpPr/>
          <p:nvPr/>
        </p:nvSpPr>
        <p:spPr>
          <a:xfrm>
            <a:off x="6544806" y="6514267"/>
            <a:ext cx="604837" cy="34528"/>
          </a:xfrm>
          <a:prstGeom prst="roundRect">
            <a:avLst>
              <a:gd name="adj" fmla="val 225237"/>
            </a:avLst>
          </a:prstGeom>
          <a:solidFill>
            <a:srgbClr val="552C86"/>
          </a:solidFill>
          <a:ln/>
        </p:spPr>
      </p:sp>
      <p:sp>
        <p:nvSpPr>
          <p:cNvPr id="24" name="Shape 20"/>
          <p:cNvSpPr/>
          <p:nvPr/>
        </p:nvSpPr>
        <p:spPr>
          <a:xfrm>
            <a:off x="6156067" y="6337221"/>
            <a:ext cx="388739" cy="388739"/>
          </a:xfrm>
          <a:prstGeom prst="roundRect">
            <a:avLst>
              <a:gd name="adj" fmla="val 20006"/>
            </a:avLst>
          </a:prstGeom>
          <a:solidFill>
            <a:srgbClr val="3C136D"/>
          </a:solidFill>
          <a:ln w="7620">
            <a:solidFill>
              <a:srgbClr val="552C86"/>
            </a:solidFill>
            <a:prstDash val="solid"/>
          </a:ln>
        </p:spPr>
      </p:sp>
      <p:sp>
        <p:nvSpPr>
          <p:cNvPr id="25" name="Text 21"/>
          <p:cNvSpPr/>
          <p:nvPr/>
        </p:nvSpPr>
        <p:spPr>
          <a:xfrm>
            <a:off x="6264771" y="6401991"/>
            <a:ext cx="171331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041"/>
              </a:lnSpc>
              <a:buNone/>
            </a:pPr>
            <a:r>
              <a:rPr lang="en-US" sz="204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</a:t>
            </a:r>
            <a:endParaRPr lang="en-US" sz="2041" dirty="0"/>
          </a:p>
        </p:txBody>
      </p:sp>
      <p:sp>
        <p:nvSpPr>
          <p:cNvPr id="26" name="Text 22"/>
          <p:cNvSpPr/>
          <p:nvPr/>
        </p:nvSpPr>
        <p:spPr>
          <a:xfrm>
            <a:off x="7300913" y="6315670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 Skeptical</a:t>
            </a:r>
            <a:endParaRPr lang="en-US" sz="1701" dirty="0"/>
          </a:p>
        </p:txBody>
      </p:sp>
      <p:sp>
        <p:nvSpPr>
          <p:cNvPr id="27" name="Text 23"/>
          <p:cNvSpPr/>
          <p:nvPr/>
        </p:nvSpPr>
        <p:spPr>
          <a:xfrm>
            <a:off x="7300913" y="6689169"/>
            <a:ext cx="6724650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If a message seems too good to be true, or creates a sense of fear or urgency, it's likely a phishing attempt.</a:t>
            </a:r>
            <a:endParaRPr lang="en-US" sz="136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864037" y="1809512"/>
            <a:ext cx="8910876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6075"/>
              </a:lnSpc>
              <a:buNone/>
            </a:pPr>
            <a:r>
              <a:rPr lang="en-US" sz="486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Best Practices for Employees</a:t>
            </a:r>
            <a:endParaRPr lang="en-US" sz="4860" dirty="0"/>
          </a:p>
        </p:txBody>
      </p:sp>
      <p:sp>
        <p:nvSpPr>
          <p:cNvPr id="5" name="Text 2"/>
          <p:cNvSpPr/>
          <p:nvPr/>
        </p:nvSpPr>
        <p:spPr>
          <a:xfrm>
            <a:off x="864037" y="3074789"/>
            <a:ext cx="12902327" cy="39504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Employees play a crucial role in protecting the organization from phishing attacks. Here are some best practices.</a:t>
            </a:r>
            <a:endParaRPr lang="en-US" sz="1944" dirty="0"/>
          </a:p>
        </p:txBody>
      </p:sp>
      <p:sp>
        <p:nvSpPr>
          <p:cNvPr id="6" name="Text 3"/>
          <p:cNvSpPr/>
          <p:nvPr/>
        </p:nvSpPr>
        <p:spPr>
          <a:xfrm>
            <a:off x="864037" y="399430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 Aware</a:t>
            </a:r>
            <a:endParaRPr lang="en-US" sz="2430" dirty="0"/>
          </a:p>
        </p:txBody>
      </p:sp>
      <p:sp>
        <p:nvSpPr>
          <p:cNvPr id="7" name="Text 4"/>
          <p:cNvSpPr/>
          <p:nvPr/>
        </p:nvSpPr>
        <p:spPr>
          <a:xfrm>
            <a:off x="864037" y="462688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the risks of phishing attacks and stay informed about the latest tactics.</a:t>
            </a:r>
            <a:endParaRPr lang="en-US" sz="1944" dirty="0"/>
          </a:p>
        </p:txBody>
      </p:sp>
      <p:sp>
        <p:nvSpPr>
          <p:cNvPr id="8" name="Text 5"/>
          <p:cNvSpPr/>
          <p:nvPr/>
        </p:nvSpPr>
        <p:spPr>
          <a:xfrm>
            <a:off x="5372695" y="3994309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Be Cautious</a:t>
            </a:r>
            <a:endParaRPr lang="en-US" sz="2430" dirty="0"/>
          </a:p>
        </p:txBody>
      </p:sp>
      <p:sp>
        <p:nvSpPr>
          <p:cNvPr id="9" name="Text 6"/>
          <p:cNvSpPr/>
          <p:nvPr/>
        </p:nvSpPr>
        <p:spPr>
          <a:xfrm>
            <a:off x="5372695" y="4626888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Avoid clicking on suspicious links or opening attachments from unknown sources.</a:t>
            </a:r>
            <a:endParaRPr lang="en-US" sz="1944" dirty="0"/>
          </a:p>
        </p:txBody>
      </p:sp>
      <p:sp>
        <p:nvSpPr>
          <p:cNvPr id="10" name="Text 7"/>
          <p:cNvSpPr/>
          <p:nvPr/>
        </p:nvSpPr>
        <p:spPr>
          <a:xfrm>
            <a:off x="9881354" y="3994309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038"/>
              </a:lnSpc>
              <a:buNone/>
            </a:pPr>
            <a:r>
              <a:rPr lang="en-US" sz="2430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 Suspicious Activity</a:t>
            </a:r>
            <a:endParaRPr lang="en-US" sz="2430" dirty="0"/>
          </a:p>
        </p:txBody>
      </p:sp>
      <p:sp>
        <p:nvSpPr>
          <p:cNvPr id="11" name="Text 8"/>
          <p:cNvSpPr/>
          <p:nvPr/>
        </p:nvSpPr>
        <p:spPr>
          <a:xfrm>
            <a:off x="9881354" y="5012650"/>
            <a:ext cx="3898821" cy="118514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3110"/>
              </a:lnSpc>
              <a:buNone/>
            </a:pPr>
            <a:r>
              <a:rPr lang="en-US" sz="1944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If you suspect a phishing attempt, immediately report it to your IT department or security team.</a:t>
            </a:r>
            <a:endParaRPr lang="en-US" sz="1944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2226" y="997268"/>
            <a:ext cx="7265908" cy="59138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656"/>
              </a:lnSpc>
              <a:buNone/>
            </a:pPr>
            <a:r>
              <a:rPr lang="en-US" sz="372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Reporting Suspected Phishing</a:t>
            </a:r>
            <a:endParaRPr lang="en-US" sz="3725" dirty="0"/>
          </a:p>
        </p:txBody>
      </p:sp>
      <p:sp>
        <p:nvSpPr>
          <p:cNvPr id="6" name="Text 2"/>
          <p:cNvSpPr/>
          <p:nvPr/>
        </p:nvSpPr>
        <p:spPr>
          <a:xfrm>
            <a:off x="662226" y="1872496"/>
            <a:ext cx="7819549" cy="605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384"/>
              </a:lnSpc>
              <a:buNone/>
            </a:pPr>
            <a:r>
              <a:rPr lang="en-US" sz="149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If you suspect a phishing attempt, it's crucial to report it to your organization and relevant authorities.</a:t>
            </a:r>
            <a:endParaRPr lang="en-US" sz="149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226" y="2690693"/>
            <a:ext cx="946190" cy="151388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892260" y="2879884"/>
            <a:ext cx="2365415" cy="295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8"/>
              </a:lnSpc>
              <a:buNone/>
            </a:pPr>
            <a:r>
              <a:rPr lang="en-US" sz="186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 to IT</a:t>
            </a:r>
            <a:endParaRPr lang="en-US" sz="1863" dirty="0"/>
          </a:p>
        </p:txBody>
      </p:sp>
      <p:sp>
        <p:nvSpPr>
          <p:cNvPr id="9" name="Text 4"/>
          <p:cNvSpPr/>
          <p:nvPr/>
        </p:nvSpPr>
        <p:spPr>
          <a:xfrm>
            <a:off x="1892260" y="3288983"/>
            <a:ext cx="6589514" cy="605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4"/>
              </a:lnSpc>
              <a:buNone/>
            </a:pPr>
            <a:r>
              <a:rPr lang="en-US" sz="149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Contact your IT department or security team immediately with details about the suspected phishing attempt.</a:t>
            </a:r>
            <a:endParaRPr lang="en-US" sz="149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226" y="4204573"/>
            <a:ext cx="946190" cy="151388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892260" y="4393763"/>
            <a:ext cx="2484953" cy="295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8"/>
              </a:lnSpc>
              <a:buNone/>
            </a:pPr>
            <a:r>
              <a:rPr lang="en-US" sz="186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 to Authorities</a:t>
            </a:r>
            <a:endParaRPr lang="en-US" sz="1863" dirty="0"/>
          </a:p>
        </p:txBody>
      </p:sp>
      <p:sp>
        <p:nvSpPr>
          <p:cNvPr id="12" name="Text 6"/>
          <p:cNvSpPr/>
          <p:nvPr/>
        </p:nvSpPr>
        <p:spPr>
          <a:xfrm>
            <a:off x="1892260" y="4802862"/>
            <a:ext cx="6589514" cy="605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4"/>
              </a:lnSpc>
              <a:buNone/>
            </a:pPr>
            <a:r>
              <a:rPr lang="en-US" sz="149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Depending on the nature of the attack, you may also need to report it to the appropriate law enforcement agency.</a:t>
            </a:r>
            <a:endParaRPr lang="en-US" sz="149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226" y="5718453"/>
            <a:ext cx="946190" cy="1513880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892260" y="5907643"/>
            <a:ext cx="2365415" cy="29563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328"/>
              </a:lnSpc>
              <a:buNone/>
            </a:pPr>
            <a:r>
              <a:rPr lang="en-US" sz="186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Forward the Email</a:t>
            </a:r>
            <a:endParaRPr lang="en-US" sz="1863" dirty="0"/>
          </a:p>
        </p:txBody>
      </p:sp>
      <p:sp>
        <p:nvSpPr>
          <p:cNvPr id="15" name="Text 8"/>
          <p:cNvSpPr/>
          <p:nvPr/>
        </p:nvSpPr>
        <p:spPr>
          <a:xfrm>
            <a:off x="1892260" y="6316742"/>
            <a:ext cx="6589514" cy="6053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384"/>
              </a:lnSpc>
              <a:buNone/>
            </a:pPr>
            <a:r>
              <a:rPr lang="en-US" sz="149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Forward the suspected phishing email to your IT team for analysis and investigation.</a:t>
            </a:r>
            <a:endParaRPr lang="en-US" sz="149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7818" y="1511856"/>
            <a:ext cx="6958846" cy="56947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485"/>
              </a:lnSpc>
              <a:buNone/>
            </a:pPr>
            <a:r>
              <a:rPr lang="en-US" sz="358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Incident Response Procedures</a:t>
            </a:r>
            <a:endParaRPr lang="en-US" sz="3588" dirty="0"/>
          </a:p>
        </p:txBody>
      </p:sp>
      <p:sp>
        <p:nvSpPr>
          <p:cNvPr id="6" name="Text 2"/>
          <p:cNvSpPr/>
          <p:nvPr/>
        </p:nvSpPr>
        <p:spPr>
          <a:xfrm>
            <a:off x="637818" y="2354699"/>
            <a:ext cx="7868364" cy="2915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4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Your organization should have clear incident response procedures for handling phishing attacks.</a:t>
            </a:r>
            <a:endParaRPr lang="en-US" sz="1435" dirty="0"/>
          </a:p>
        </p:txBody>
      </p:sp>
      <p:sp>
        <p:nvSpPr>
          <p:cNvPr id="7" name="Shape 3"/>
          <p:cNvSpPr/>
          <p:nvPr/>
        </p:nvSpPr>
        <p:spPr>
          <a:xfrm>
            <a:off x="637818" y="2851309"/>
            <a:ext cx="7868364" cy="3866436"/>
          </a:xfrm>
          <a:prstGeom prst="roundRect">
            <a:avLst>
              <a:gd name="adj" fmla="val 2121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4"/>
          <p:cNvSpPr/>
          <p:nvPr/>
        </p:nvSpPr>
        <p:spPr>
          <a:xfrm>
            <a:off x="645438" y="2858929"/>
            <a:ext cx="7853124" cy="81700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5"/>
          <p:cNvSpPr/>
          <p:nvPr/>
        </p:nvSpPr>
        <p:spPr>
          <a:xfrm>
            <a:off x="827603" y="2975848"/>
            <a:ext cx="3558421" cy="2915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4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and Contain</a:t>
            </a:r>
            <a:endParaRPr lang="en-US" sz="1435" dirty="0"/>
          </a:p>
        </p:txBody>
      </p:sp>
      <p:sp>
        <p:nvSpPr>
          <p:cNvPr id="10" name="Text 6"/>
          <p:cNvSpPr/>
          <p:nvPr/>
        </p:nvSpPr>
        <p:spPr>
          <a:xfrm>
            <a:off x="4757976" y="2975848"/>
            <a:ext cx="3558421" cy="583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4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Isolate affected systems and prevent further damage.</a:t>
            </a:r>
            <a:endParaRPr lang="en-US" sz="1435" dirty="0"/>
          </a:p>
        </p:txBody>
      </p:sp>
      <p:sp>
        <p:nvSpPr>
          <p:cNvPr id="11" name="Shape 7"/>
          <p:cNvSpPr/>
          <p:nvPr/>
        </p:nvSpPr>
        <p:spPr>
          <a:xfrm>
            <a:off x="645438" y="3675936"/>
            <a:ext cx="7853124" cy="81700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8"/>
          <p:cNvSpPr/>
          <p:nvPr/>
        </p:nvSpPr>
        <p:spPr>
          <a:xfrm>
            <a:off x="827603" y="3792855"/>
            <a:ext cx="3558421" cy="2915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4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Investigate and Analyze</a:t>
            </a:r>
            <a:endParaRPr lang="en-US" sz="1435" dirty="0"/>
          </a:p>
        </p:txBody>
      </p:sp>
      <p:sp>
        <p:nvSpPr>
          <p:cNvPr id="13" name="Text 9"/>
          <p:cNvSpPr/>
          <p:nvPr/>
        </p:nvSpPr>
        <p:spPr>
          <a:xfrm>
            <a:off x="4757976" y="3792855"/>
            <a:ext cx="3558421" cy="5831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4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Determine the extent of the attack and the compromised data.</a:t>
            </a:r>
            <a:endParaRPr lang="en-US" sz="1435" dirty="0"/>
          </a:p>
        </p:txBody>
      </p:sp>
      <p:sp>
        <p:nvSpPr>
          <p:cNvPr id="14" name="Shape 10"/>
          <p:cNvSpPr/>
          <p:nvPr/>
        </p:nvSpPr>
        <p:spPr>
          <a:xfrm>
            <a:off x="645438" y="4492942"/>
            <a:ext cx="7853124" cy="110859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1"/>
          <p:cNvSpPr/>
          <p:nvPr/>
        </p:nvSpPr>
        <p:spPr>
          <a:xfrm>
            <a:off x="827603" y="4609862"/>
            <a:ext cx="3558421" cy="2915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4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Remediate and Recover</a:t>
            </a:r>
            <a:endParaRPr lang="en-US" sz="1435" dirty="0"/>
          </a:p>
        </p:txBody>
      </p:sp>
      <p:sp>
        <p:nvSpPr>
          <p:cNvPr id="16" name="Text 12"/>
          <p:cNvSpPr/>
          <p:nvPr/>
        </p:nvSpPr>
        <p:spPr>
          <a:xfrm>
            <a:off x="4757976" y="4609862"/>
            <a:ext cx="3558421" cy="8747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4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Restore affected systems and data, and implement security measures to prevent future attacks.</a:t>
            </a:r>
            <a:endParaRPr lang="en-US" sz="1435" dirty="0"/>
          </a:p>
        </p:txBody>
      </p:sp>
      <p:sp>
        <p:nvSpPr>
          <p:cNvPr id="17" name="Shape 13"/>
          <p:cNvSpPr/>
          <p:nvPr/>
        </p:nvSpPr>
        <p:spPr>
          <a:xfrm>
            <a:off x="645438" y="5601533"/>
            <a:ext cx="7853124" cy="110859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4"/>
          <p:cNvSpPr/>
          <p:nvPr/>
        </p:nvSpPr>
        <p:spPr>
          <a:xfrm>
            <a:off x="827603" y="5718453"/>
            <a:ext cx="3558421" cy="29158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4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Learn and Improve</a:t>
            </a:r>
            <a:endParaRPr lang="en-US" sz="1435" dirty="0"/>
          </a:p>
        </p:txBody>
      </p:sp>
      <p:sp>
        <p:nvSpPr>
          <p:cNvPr id="19" name="Text 15"/>
          <p:cNvSpPr/>
          <p:nvPr/>
        </p:nvSpPr>
        <p:spPr>
          <a:xfrm>
            <a:off x="4757976" y="5718453"/>
            <a:ext cx="3558421" cy="87475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296"/>
              </a:lnSpc>
              <a:buNone/>
            </a:pPr>
            <a:r>
              <a:rPr lang="en-US" sz="1435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the incident and identify areas for improvement in security practices and employee training.</a:t>
            </a:r>
            <a:endParaRPr lang="en-US" sz="1435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071491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90714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04837" y="475178"/>
            <a:ext cx="5689402" cy="54006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4253"/>
              </a:lnSpc>
              <a:buNone/>
            </a:pPr>
            <a:r>
              <a:rPr lang="en-US" sz="3402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Conclusion and Resources</a:t>
            </a:r>
            <a:endParaRPr lang="en-US" sz="3402" dirty="0"/>
          </a:p>
        </p:txBody>
      </p:sp>
      <p:sp>
        <p:nvSpPr>
          <p:cNvPr id="6" name="Text 2"/>
          <p:cNvSpPr/>
          <p:nvPr/>
        </p:nvSpPr>
        <p:spPr>
          <a:xfrm>
            <a:off x="604837" y="1274445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Phishing attacks are a constant threat, and it's essential to stay informed and vigilant. Utilize the resources provided to enhance your phishing awareness.</a:t>
            </a:r>
            <a:endParaRPr lang="en-US" sz="1361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837" y="2021919"/>
            <a:ext cx="431959" cy="43195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04837" y="2626638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Stay Informed</a:t>
            </a:r>
            <a:endParaRPr lang="en-US" sz="1701" dirty="0"/>
          </a:p>
        </p:txBody>
      </p:sp>
      <p:sp>
        <p:nvSpPr>
          <p:cNvPr id="9" name="Text 4"/>
          <p:cNvSpPr/>
          <p:nvPr/>
        </p:nvSpPr>
        <p:spPr>
          <a:xfrm>
            <a:off x="604837" y="3000137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Keep up-to-date on the latest phishing tactics and security threats.</a:t>
            </a:r>
            <a:endParaRPr lang="en-US" sz="1361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837" y="3795117"/>
            <a:ext cx="431959" cy="43195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04837" y="4399836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Protect Yourself</a:t>
            </a:r>
            <a:endParaRPr lang="en-US" sz="1701" dirty="0"/>
          </a:p>
        </p:txBody>
      </p:sp>
      <p:sp>
        <p:nvSpPr>
          <p:cNvPr id="12" name="Text 6"/>
          <p:cNvSpPr/>
          <p:nvPr/>
        </p:nvSpPr>
        <p:spPr>
          <a:xfrm>
            <a:off x="604837" y="4773335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Implement strong passwords, enable two-factor authentication, and use antivirus software.</a:t>
            </a:r>
            <a:endParaRPr lang="en-US" sz="1361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837" y="5568315"/>
            <a:ext cx="431959" cy="431959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604837" y="6173033"/>
            <a:ext cx="2811185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Report Suspicious Activity</a:t>
            </a:r>
            <a:endParaRPr lang="en-US" sz="1701" dirty="0"/>
          </a:p>
        </p:txBody>
      </p:sp>
      <p:sp>
        <p:nvSpPr>
          <p:cNvPr id="15" name="Text 8"/>
          <p:cNvSpPr/>
          <p:nvPr/>
        </p:nvSpPr>
        <p:spPr>
          <a:xfrm>
            <a:off x="604837" y="6546533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Be vigilant and report any suspicious emails, texts, or websites to your organization or the authorities.</a:t>
            </a:r>
            <a:endParaRPr lang="en-US" sz="1361" dirty="0"/>
          </a:p>
        </p:txBody>
      </p: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4837" y="7341513"/>
            <a:ext cx="431959" cy="431959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604837" y="794623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26"/>
              </a:lnSpc>
              <a:buNone/>
            </a:pPr>
            <a:r>
              <a:rPr lang="en-US" sz="1701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Train Regularly</a:t>
            </a:r>
            <a:endParaRPr lang="en-US" sz="1701" dirty="0"/>
          </a:p>
        </p:txBody>
      </p:sp>
      <p:sp>
        <p:nvSpPr>
          <p:cNvPr id="18" name="Text 10"/>
          <p:cNvSpPr/>
          <p:nvPr/>
        </p:nvSpPr>
        <p:spPr>
          <a:xfrm>
            <a:off x="604837" y="831973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177"/>
              </a:lnSpc>
              <a:buNone/>
            </a:pPr>
            <a:r>
              <a:rPr lang="en-US" sz="1361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Participate in regular phishing awareness training to enhance your knowledge and skills.</a:t>
            </a:r>
            <a:endParaRPr lang="en-US" sz="136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657</Words>
  <Application>Microsoft Office PowerPoint</Application>
  <PresentationFormat>Custom</PresentationFormat>
  <Paragraphs>83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Majd Ziada</cp:lastModifiedBy>
  <cp:revision>2</cp:revision>
  <dcterms:created xsi:type="dcterms:W3CDTF">2024-06-29T14:01:42Z</dcterms:created>
  <dcterms:modified xsi:type="dcterms:W3CDTF">2024-06-29T14:07:35Z</dcterms:modified>
</cp:coreProperties>
</file>